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42"/>
  </p:notesMasterIdLst>
  <p:sldIdLst>
    <p:sldId id="285" r:id="rId5"/>
    <p:sldId id="387" r:id="rId6"/>
    <p:sldId id="257" r:id="rId7"/>
    <p:sldId id="258" r:id="rId8"/>
    <p:sldId id="388" r:id="rId9"/>
    <p:sldId id="259" r:id="rId10"/>
    <p:sldId id="282" r:id="rId11"/>
    <p:sldId id="262" r:id="rId12"/>
    <p:sldId id="263" r:id="rId13"/>
    <p:sldId id="264" r:id="rId14"/>
    <p:sldId id="267" r:id="rId15"/>
    <p:sldId id="260" r:id="rId16"/>
    <p:sldId id="280" r:id="rId17"/>
    <p:sldId id="261" r:id="rId18"/>
    <p:sldId id="269" r:id="rId19"/>
    <p:sldId id="281" r:id="rId20"/>
    <p:sldId id="266" r:id="rId21"/>
    <p:sldId id="392" r:id="rId22"/>
    <p:sldId id="272" r:id="rId23"/>
    <p:sldId id="274" r:id="rId24"/>
    <p:sldId id="275" r:id="rId25"/>
    <p:sldId id="389" r:id="rId26"/>
    <p:sldId id="276" r:id="rId27"/>
    <p:sldId id="284" r:id="rId28"/>
    <p:sldId id="283" r:id="rId29"/>
    <p:sldId id="394" r:id="rId30"/>
    <p:sldId id="395" r:id="rId31"/>
    <p:sldId id="393" r:id="rId32"/>
    <p:sldId id="397" r:id="rId33"/>
    <p:sldId id="398" r:id="rId34"/>
    <p:sldId id="399" r:id="rId35"/>
    <p:sldId id="419" r:id="rId36"/>
    <p:sldId id="420" r:id="rId37"/>
    <p:sldId id="396" r:id="rId38"/>
    <p:sldId id="277" r:id="rId39"/>
    <p:sldId id="418" r:id="rId40"/>
    <p:sldId id="390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4F81BD"/>
    <a:srgbClr val="FFF8AE"/>
    <a:srgbClr val="FFFFFF"/>
    <a:srgbClr val="414042"/>
    <a:srgbClr val="F2F4F4"/>
    <a:srgbClr val="595A5D"/>
    <a:srgbClr val="DCDCDC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0" autoAdjust="0"/>
    <p:restoredTop sz="65693" autoAdjust="0"/>
  </p:normalViewPr>
  <p:slideViewPr>
    <p:cSldViewPr snapToGrid="0" showGuides="1">
      <p:cViewPr varScale="1">
        <p:scale>
          <a:sx n="159" d="100"/>
          <a:sy n="159" d="100"/>
        </p:scale>
        <p:origin x="536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12/17/18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8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0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8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2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0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9" y="-113413"/>
            <a:ext cx="9291740" cy="5256913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0" i="0" baseline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i="0" cap="none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i="0" cap="none">
                <a:solidFill>
                  <a:srgbClr val="414042"/>
                </a:solidFill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Noto Sans CJK JP Regular" panose="020B0500000000000000" pitchFamily="34" charset="-128"/>
              </a:rPr>
              <a:t>© 2018, Amazon Web Services, Inc.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://scs.ryerson.ca/~aharley/vis/conv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build/examples_classification/index.html" TargetMode="External"/><Relationship Id="rId2" Type="http://schemas.openxmlformats.org/officeDocument/2006/relationships/hyperlink" Target="https://gluon-cv.mxnet.io/model_zoo/classific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veintodeeplearning.org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zhihu.com/question/36686900/answer/48371321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722914"/>
            <a:ext cx="5869359" cy="666495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Tong He</a:t>
            </a:r>
          </a:p>
          <a:p>
            <a:r>
              <a:rPr lang="en-US" dirty="0">
                <a:latin typeface="+mn-lt"/>
              </a:rPr>
              <a:t>Applied Scientist, Amazon Web Services.</a:t>
            </a:r>
          </a:p>
          <a:p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899" y="4337023"/>
            <a:ext cx="3683000" cy="369888"/>
          </a:xfrm>
        </p:spPr>
        <p:txBody>
          <a:bodyPr/>
          <a:lstStyle/>
          <a:p>
            <a:r>
              <a:rPr lang="en-US" dirty="0">
                <a:latin typeface="+mn-lt"/>
                <a:ea typeface="Noto Sans CJK JP Regular" panose="020B0500000000000000" pitchFamily="34" charset="-128"/>
              </a:rPr>
              <a:t>2018.12.</a:t>
            </a:r>
            <a:r>
              <a:rPr lang="en-US" dirty="0">
                <a:latin typeface="+mn-lt"/>
              </a:rPr>
              <a:t>17</a:t>
            </a:r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908228"/>
            <a:ext cx="7324988" cy="1370065"/>
          </a:xfrm>
        </p:spPr>
        <p:txBody>
          <a:bodyPr/>
          <a:lstStyle/>
          <a:p>
            <a:r>
              <a:rPr lang="en-US" dirty="0">
                <a:latin typeface="+mn-lt"/>
              </a:rPr>
              <a:t>GluonCV: Image Classification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  <a:ea typeface="Noto Sans CJK JP Bold" panose="020B0500000000000000" pitchFamily="34" charset="-128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41DA919-DA79-F846-94AD-DF4DC92942D6}"/>
              </a:ext>
            </a:extLst>
          </p:cNvPr>
          <p:cNvSpPr txBox="1">
            <a:spLocks/>
          </p:cNvSpPr>
          <p:nvPr/>
        </p:nvSpPr>
        <p:spPr>
          <a:xfrm>
            <a:off x="3655641" y="2344936"/>
            <a:ext cx="3683000" cy="43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62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8CB65-7B4C-0D47-92D8-8E287660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2198740"/>
            <a:ext cx="5492750" cy="160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5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Demonstration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 err="1">
                <a:hlinkClick r:id="rId2"/>
              </a:rPr>
              <a:t>WebSite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7CBDE-29AA-BC47-8CD6-8F1E5375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1" y="2477830"/>
            <a:ext cx="6781800" cy="18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9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4C5F-8413-C440-AEB1-CBACC83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5C679-AA6B-F644-9F67-743F8A058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endParaRPr lang="en-US" dirty="0"/>
          </a:p>
          <a:p>
            <a:endParaRPr lang="en-US" dirty="0"/>
          </a:p>
          <a:p>
            <a:pPr lvl="1"/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</a:p>
          <a:p>
            <a:pPr lvl="1"/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-US" altLang="zh-CN" dirty="0"/>
              <a:t>million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3CC8A-3354-AB4D-85AF-42B793FC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56" y="1788710"/>
            <a:ext cx="4987925" cy="19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  <a:p>
            <a:endParaRPr lang="en-US" dirty="0"/>
          </a:p>
          <a:p>
            <a:pPr lvl="1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8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0E03-3DC4-2A4E-A060-0DAC558E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7702-C226-4F41-A036-DD29DB68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  <a:p>
            <a:endParaRPr lang="en-US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Accelerated</a:t>
            </a:r>
          </a:p>
          <a:p>
            <a:pPr lvl="1"/>
            <a:r>
              <a:rPr lang="en-US" altLang="zh-CN" dirty="0"/>
              <a:t>Deep (8</a:t>
            </a:r>
            <a:r>
              <a:rPr lang="zh-CN" altLang="en-US" dirty="0"/>
              <a:t> </a:t>
            </a:r>
            <a:r>
              <a:rPr lang="en-US" altLang="zh-CN" dirty="0"/>
              <a:t>layers)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3AA9F-5D2F-4449-87DC-9920F73D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30" y="1846463"/>
            <a:ext cx="5448300" cy="18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</a:p>
          <a:p>
            <a:endParaRPr lang="en-US" dirty="0"/>
          </a:p>
          <a:p>
            <a:pPr lvl="1"/>
            <a:r>
              <a:rPr lang="en-US" dirty="0"/>
              <a:t>Deeper</a:t>
            </a:r>
          </a:p>
          <a:p>
            <a:pPr lvl="1"/>
            <a:r>
              <a:rPr lang="en-US" dirty="0"/>
              <a:t>Better architecture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C8A43-A6B5-FB4D-B5A4-BF0AB2E2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86521"/>
            <a:ext cx="4476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7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go deeper?</a:t>
            </a:r>
          </a:p>
          <a:p>
            <a:endParaRPr lang="en-US" dirty="0"/>
          </a:p>
          <a:p>
            <a:pPr lvl="1"/>
            <a:r>
              <a:rPr lang="en-US" dirty="0"/>
              <a:t>Vanishing</a:t>
            </a:r>
            <a:r>
              <a:rPr lang="en-US" altLang="zh-CN" dirty="0"/>
              <a:t>/Exploding</a:t>
            </a:r>
            <a:r>
              <a:rPr lang="zh-CN" altLang="en-US" dirty="0"/>
              <a:t> </a:t>
            </a:r>
            <a:r>
              <a:rPr lang="en-US" dirty="0"/>
              <a:t>Gradient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Chain rule: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884CF-4A6E-6B4B-B20D-2A1D9003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1607357"/>
            <a:ext cx="3391186" cy="2489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427C25-4422-B543-8D9B-3BDD995D5F5F}"/>
                  </a:ext>
                </a:extLst>
              </p:cNvPr>
              <p:cNvSpPr txBox="1"/>
              <p:nvPr/>
            </p:nvSpPr>
            <p:spPr>
              <a:xfrm>
                <a:off x="2695075" y="2564314"/>
                <a:ext cx="1373581" cy="57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427C25-4422-B543-8D9B-3BDD995D5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075" y="2564314"/>
                <a:ext cx="1373581" cy="575286"/>
              </a:xfrm>
              <a:prstGeom prst="rect">
                <a:avLst/>
              </a:prstGeom>
              <a:blipFill>
                <a:blip r:embed="rId4"/>
                <a:stretch>
                  <a:fillRect l="-2752" t="-4348" r="-275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699C2A-E524-7D44-B376-FF0000ADA627}"/>
                  </a:ext>
                </a:extLst>
              </p:cNvPr>
              <p:cNvSpPr/>
              <p:nvPr/>
            </p:nvSpPr>
            <p:spPr>
              <a:xfrm>
                <a:off x="1025614" y="3248593"/>
                <a:ext cx="1124795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699C2A-E524-7D44-B376-FF0000ADA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4" y="3248593"/>
                <a:ext cx="1124795" cy="667619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35F2AD-6738-F248-9363-A879E4E18F41}"/>
                  </a:ext>
                </a:extLst>
              </p:cNvPr>
              <p:cNvSpPr/>
              <p:nvPr/>
            </p:nvSpPr>
            <p:spPr>
              <a:xfrm>
                <a:off x="1012642" y="4018614"/>
                <a:ext cx="1156407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35F2AD-6738-F248-9363-A879E4E18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42" y="4018614"/>
                <a:ext cx="1156407" cy="619080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FFF008F-B5ED-674C-926E-86A3B3D46488}"/>
                  </a:ext>
                </a:extLst>
              </p:cNvPr>
              <p:cNvSpPr/>
              <p:nvPr/>
            </p:nvSpPr>
            <p:spPr>
              <a:xfrm>
                <a:off x="2578432" y="3684804"/>
                <a:ext cx="1284647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FFF008F-B5ED-674C-926E-86A3B3D46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32" y="3684804"/>
                <a:ext cx="1284647" cy="619080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530105D5-9931-E344-A92B-F4C0E1B8E489}"/>
              </a:ext>
            </a:extLst>
          </p:cNvPr>
          <p:cNvSpPr/>
          <p:nvPr/>
        </p:nvSpPr>
        <p:spPr>
          <a:xfrm>
            <a:off x="2169049" y="3599048"/>
            <a:ext cx="272333" cy="756384"/>
          </a:xfrm>
          <a:prstGeom prst="rightBrace">
            <a:avLst>
              <a:gd name="adj1" fmla="val 8333"/>
              <a:gd name="adj2" fmla="val 5106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  <a:p>
            <a:endParaRPr lang="en-US" dirty="0"/>
          </a:p>
          <a:p>
            <a:pPr lvl="1"/>
            <a:r>
              <a:rPr lang="en-US" altLang="zh-CN" dirty="0"/>
              <a:t>Residual</a:t>
            </a:r>
          </a:p>
          <a:p>
            <a:pPr lvl="2"/>
            <a:r>
              <a:rPr lang="en-US" altLang="zh-CN" dirty="0"/>
              <a:t>152</a:t>
            </a:r>
            <a:r>
              <a:rPr lang="zh-CN" altLang="en-US" dirty="0"/>
              <a:t> </a:t>
            </a:r>
            <a:r>
              <a:rPr lang="en-US" altLang="zh-CN" dirty="0"/>
              <a:t>layers!</a:t>
            </a:r>
            <a:endParaRPr lang="en-US" dirty="0"/>
          </a:p>
          <a:p>
            <a:pPr lvl="1"/>
            <a:r>
              <a:rPr lang="en-US" altLang="zh-CN" dirty="0"/>
              <a:t>Modularized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03656-F476-384B-A083-353726AA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202" y="1380747"/>
            <a:ext cx="5906141" cy="2811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CFBB0-FB81-8D4A-99EC-12989DE6E9F5}"/>
              </a:ext>
            </a:extLst>
          </p:cNvPr>
          <p:cNvSpPr txBox="1"/>
          <p:nvPr/>
        </p:nvSpPr>
        <p:spPr>
          <a:xfrm>
            <a:off x="4018291" y="4443427"/>
            <a:ext cx="12715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Plain</a:t>
            </a:r>
            <a:r>
              <a:rPr lang="zh-CN" altLang="en-US" sz="1350" dirty="0"/>
              <a:t> </a:t>
            </a:r>
            <a:r>
              <a:rPr lang="en-US" altLang="zh-CN" sz="1350" dirty="0"/>
              <a:t>network</a:t>
            </a:r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63C73-A0DD-FD4C-B05D-11D280BF2C4D}"/>
              </a:ext>
            </a:extLst>
          </p:cNvPr>
          <p:cNvSpPr txBox="1"/>
          <p:nvPr/>
        </p:nvSpPr>
        <p:spPr>
          <a:xfrm>
            <a:off x="6145407" y="4443427"/>
            <a:ext cx="19094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Network</a:t>
            </a:r>
            <a:r>
              <a:rPr lang="zh-CN" altLang="en-US" sz="1350" dirty="0"/>
              <a:t> </a:t>
            </a:r>
            <a:r>
              <a:rPr lang="en-US" altLang="zh-CN" sz="1350" dirty="0"/>
              <a:t>with</a:t>
            </a:r>
            <a:r>
              <a:rPr lang="zh-CN" altLang="en-US" sz="1350" dirty="0"/>
              <a:t> </a:t>
            </a:r>
            <a:r>
              <a:rPr lang="en-US" altLang="zh-CN" sz="1350" dirty="0"/>
              <a:t>residual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6030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Top</a:t>
            </a:r>
            <a:r>
              <a:rPr lang="en-US" altLang="zh-CN" dirty="0"/>
              <a:t>-5</a:t>
            </a:r>
            <a:r>
              <a:rPr lang="zh-CN" altLang="en-US" dirty="0"/>
              <a:t> </a:t>
            </a:r>
            <a:r>
              <a:rPr lang="en-US" altLang="zh-CN" dirty="0"/>
              <a:t>error:</a:t>
            </a:r>
            <a:r>
              <a:rPr lang="zh-CN" altLang="en-US" dirty="0"/>
              <a:t> </a:t>
            </a:r>
            <a:r>
              <a:rPr lang="en-US" dirty="0"/>
              <a:t>25% to 5%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Hundreds of new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B6BCB-5FDA-0546-B807-87B0E822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893" y="1145400"/>
            <a:ext cx="3583094" cy="32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1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  <a:p>
            <a:endParaRPr lang="en-US" dirty="0"/>
          </a:p>
          <a:p>
            <a:pPr lvl="1"/>
            <a:r>
              <a:rPr lang="en-US" altLang="zh-CN" dirty="0"/>
              <a:t>Depth-wise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</a:p>
          <a:p>
            <a:pPr lvl="1"/>
            <a:r>
              <a:rPr lang="en-US" altLang="zh-CN" dirty="0"/>
              <a:t>Parameterized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A58C7-2BBC-754A-B11D-988D1F4D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480" y="1413272"/>
            <a:ext cx="3349529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6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2900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NASNet</a:t>
            </a:r>
            <a:endParaRPr lang="en-US" dirty="0"/>
          </a:p>
          <a:p>
            <a:endParaRPr lang="en-US" dirty="0"/>
          </a:p>
          <a:p>
            <a:pPr lvl="1"/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1"/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heavy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CFF26-F3AE-D543-993B-8E8995511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23" y="1369219"/>
            <a:ext cx="5212835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3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Balanced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</a:p>
          <a:p>
            <a:pPr lvl="1"/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modularized</a:t>
            </a:r>
            <a:endParaRPr lang="en-US" dirty="0"/>
          </a:p>
          <a:p>
            <a:r>
              <a:rPr lang="en-US" dirty="0" err="1"/>
              <a:t>MobileNet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S</a:t>
            </a:r>
            <a:r>
              <a:rPr lang="en-US" dirty="0"/>
              <a:t>mall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/>
              <a:t>F</a:t>
            </a:r>
            <a:r>
              <a:rPr lang="en-US" dirty="0"/>
              <a:t>ast inference</a:t>
            </a:r>
          </a:p>
          <a:p>
            <a:r>
              <a:rPr lang="en-US" dirty="0"/>
              <a:t>NA</a:t>
            </a:r>
            <a:r>
              <a:rPr lang="en-US" altLang="zh-CN" dirty="0"/>
              <a:t>S:</a:t>
            </a:r>
          </a:p>
          <a:p>
            <a:pPr lvl="1"/>
            <a:r>
              <a:rPr lang="en-US" altLang="zh-CN" dirty="0"/>
              <a:t>Ongoing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9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Classification with GluonCV</a:t>
            </a:r>
          </a:p>
        </p:txBody>
      </p:sp>
    </p:spTree>
    <p:extLst>
      <p:ext uri="{BB962C8B-B14F-4D97-AF65-F5344CB8AC3E}">
        <p14:creationId xmlns:p14="http://schemas.microsoft.com/office/powerpoint/2010/main" val="3742230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Pre-trained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1"/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</a:p>
        </p:txBody>
      </p:sp>
    </p:spTree>
    <p:extLst>
      <p:ext uri="{BB962C8B-B14F-4D97-AF65-F5344CB8AC3E}">
        <p14:creationId xmlns:p14="http://schemas.microsoft.com/office/powerpoint/2010/main" val="402460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GluonCV</a:t>
            </a:r>
            <a:r>
              <a:rPr lang="zh-CN" altLang="en-US" dirty="0"/>
              <a:t> </a:t>
            </a:r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  <a:endParaRPr lang="en-US" dirty="0"/>
          </a:p>
          <a:p>
            <a:pPr marL="3429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lvl="2"/>
            <a:r>
              <a:rPr lang="en-US" altLang="zh-CN" sz="1200" dirty="0" err="1"/>
              <a:t>AlexNet</a:t>
            </a:r>
            <a:endParaRPr lang="en-US" altLang="zh-CN" sz="1200" dirty="0"/>
          </a:p>
          <a:p>
            <a:pPr lvl="2"/>
            <a:r>
              <a:rPr lang="en-US" altLang="zh-CN" sz="1200" dirty="0"/>
              <a:t>VGG</a:t>
            </a:r>
          </a:p>
          <a:p>
            <a:pPr lvl="2"/>
            <a:r>
              <a:rPr lang="en-US" altLang="zh-CN" sz="1200" dirty="0" err="1"/>
              <a:t>ResNet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MobileNet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NASNet</a:t>
            </a:r>
            <a:endParaRPr lang="en-US" altLang="zh-CN" sz="1200" dirty="0"/>
          </a:p>
          <a:p>
            <a:pPr lvl="2"/>
            <a:r>
              <a:rPr lang="en-US" altLang="zh-CN" sz="1200" dirty="0"/>
              <a:t>…</a:t>
            </a:r>
          </a:p>
          <a:p>
            <a:pPr lvl="1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open-sourced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Reproducible</a:t>
            </a:r>
          </a:p>
        </p:txBody>
      </p:sp>
    </p:spTree>
    <p:extLst>
      <p:ext uri="{BB962C8B-B14F-4D97-AF65-F5344CB8AC3E}">
        <p14:creationId xmlns:p14="http://schemas.microsoft.com/office/powerpoint/2010/main" val="692683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Essentials</a:t>
            </a:r>
            <a:endParaRPr lang="en-US" dirty="0"/>
          </a:p>
          <a:p>
            <a:pPr marL="3429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Data Preprocessing</a:t>
            </a:r>
          </a:p>
          <a:p>
            <a:pPr lvl="1"/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 definition</a:t>
            </a:r>
          </a:p>
          <a:p>
            <a:pPr lvl="1"/>
            <a:r>
              <a:rPr lang="en-US" altLang="zh-CN" dirty="0"/>
              <a:t>Optimizer</a:t>
            </a:r>
          </a:p>
          <a:p>
            <a:pPr lvl="1"/>
            <a:r>
              <a:rPr lang="en-US" altLang="zh-CN" dirty="0"/>
              <a:t>Loss</a:t>
            </a:r>
          </a:p>
          <a:p>
            <a:pPr lvl="1"/>
            <a:r>
              <a:rPr lang="en-US" altLang="zh-CN" dirty="0"/>
              <a:t>Metric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</a:p>
        </p:txBody>
      </p:sp>
    </p:spTree>
    <p:extLst>
      <p:ext uri="{BB962C8B-B14F-4D97-AF65-F5344CB8AC3E}">
        <p14:creationId xmlns:p14="http://schemas.microsoft.com/office/powerpoint/2010/main" val="3471038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endParaRPr lang="en-US" dirty="0"/>
          </a:p>
          <a:p>
            <a:pPr marL="342900" lvl="1" indent="0">
              <a:buNone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92E72-1F6D-6D4A-AEBD-87645328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9" y="2463352"/>
            <a:ext cx="1632373" cy="1282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3996C-5AC3-8F4E-9611-1DC8ADD3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83" y="1442718"/>
            <a:ext cx="3066099" cy="1536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E3B0F-1AD0-6D4E-8455-B3DEFF8D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683" y="3184498"/>
            <a:ext cx="3066099" cy="137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14DBF-21F5-D94B-AD9B-DFCB1C49A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03" y="2463352"/>
            <a:ext cx="2611027" cy="12911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FC1F3-6626-9441-8CD0-13D1B24C299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969162" y="2210857"/>
            <a:ext cx="385521" cy="89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95BC13-EA3C-844B-8084-A271553315D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969162" y="3104642"/>
            <a:ext cx="385521" cy="769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9EC3B05-D02C-0C49-AF32-75988DF27B48}"/>
              </a:ext>
            </a:extLst>
          </p:cNvPr>
          <p:cNvSpPr/>
          <p:nvPr/>
        </p:nvSpPr>
        <p:spPr>
          <a:xfrm>
            <a:off x="5420782" y="2131001"/>
            <a:ext cx="385521" cy="19635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Optimizers</a:t>
            </a:r>
          </a:p>
          <a:p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SGD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Adam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RMSProp</a:t>
            </a: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en-US" dirty="0"/>
          </a:p>
          <a:p>
            <a:pPr marL="3429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307D0-B2EE-D841-AE14-1AB16B61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31" y="1693036"/>
            <a:ext cx="4199785" cy="21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57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dirty="0"/>
              <a:t>Tricks</a:t>
            </a:r>
          </a:p>
          <a:p>
            <a:pPr marL="3429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</a:p>
          <a:p>
            <a:pPr lvl="1"/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</a:p>
          <a:p>
            <a:pPr lvl="1"/>
            <a:r>
              <a:rPr lang="en-US" altLang="zh-CN" dirty="0"/>
              <a:t>Mix-Up</a:t>
            </a:r>
          </a:p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Distillation</a:t>
            </a:r>
          </a:p>
        </p:txBody>
      </p:sp>
    </p:spTree>
    <p:extLst>
      <p:ext uri="{BB962C8B-B14F-4D97-AF65-F5344CB8AC3E}">
        <p14:creationId xmlns:p14="http://schemas.microsoft.com/office/powerpoint/2010/main" val="305812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/>
          <a:lstStyle/>
          <a:p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</a:p>
          <a:p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hot:</a:t>
            </a:r>
            <a:r>
              <a:rPr lang="zh-CN" altLang="en-US" dirty="0"/>
              <a:t> </a:t>
            </a:r>
            <a:r>
              <a:rPr lang="en-US" altLang="zh-CN" dirty="0"/>
              <a:t>(0,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0)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Smoothed:</a:t>
            </a:r>
            <a:r>
              <a:rPr lang="zh-CN" altLang="en-US" dirty="0"/>
              <a:t> </a:t>
            </a:r>
            <a:r>
              <a:rPr lang="en-US" altLang="zh-CN" dirty="0"/>
              <a:t>(0.01,</a:t>
            </a:r>
            <a:r>
              <a:rPr lang="zh-CN" altLang="en-US" dirty="0"/>
              <a:t> </a:t>
            </a:r>
            <a:r>
              <a:rPr lang="en-US" altLang="zh-CN" dirty="0"/>
              <a:t>0.96,</a:t>
            </a:r>
            <a:r>
              <a:rPr lang="zh-CN" altLang="en-US" dirty="0"/>
              <a:t> </a:t>
            </a:r>
            <a:r>
              <a:rPr lang="en-US" altLang="zh-CN" dirty="0"/>
              <a:t>0.01,</a:t>
            </a:r>
            <a:r>
              <a:rPr lang="zh-CN" altLang="en-US" dirty="0"/>
              <a:t> </a:t>
            </a:r>
            <a:r>
              <a:rPr lang="en-US" altLang="zh-CN" dirty="0"/>
              <a:t>0.01,</a:t>
            </a:r>
            <a:r>
              <a:rPr lang="zh-CN" altLang="en-US" dirty="0"/>
              <a:t> </a:t>
            </a:r>
            <a:r>
              <a:rPr lang="en-US" altLang="zh-CN" dirty="0"/>
              <a:t>0.01)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181220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you what is in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9AF23-2010-904B-B6EB-DF60CBB3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59" y="1959065"/>
            <a:ext cx="3738227" cy="26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83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Step</a:t>
            </a:r>
          </a:p>
          <a:p>
            <a:pPr lvl="1"/>
            <a:r>
              <a:rPr lang="en-US" altLang="zh-CN" dirty="0"/>
              <a:t>Cosine</a:t>
            </a:r>
          </a:p>
          <a:p>
            <a:pPr lvl="1"/>
            <a:r>
              <a:rPr lang="en-US" altLang="zh-CN" dirty="0"/>
              <a:t>Poly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583E6-0D93-0040-BD1A-0C9CBB9D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75" y="1485722"/>
            <a:ext cx="5844929" cy="26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3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F2E3A-D517-2E4A-8141-C0AAFAFBB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Mix-Up</a:t>
                </a:r>
                <a:endParaRPr lang="en-US" dirty="0"/>
              </a:p>
              <a:p>
                <a:pPr marL="342900" lvl="1" indent="0">
                  <a:buNone/>
                </a:pPr>
                <a:endParaRPr lang="en-US" altLang="zh-CN" dirty="0"/>
              </a:p>
              <a:p>
                <a:pPr lvl="1"/>
                <a:r>
                  <a:rPr lang="en-US" altLang="zh-CN" b="0" dirty="0"/>
                  <a:t>Linear</a:t>
                </a:r>
                <a:r>
                  <a:rPr lang="zh-CN" altLang="en-US" b="0" dirty="0"/>
                  <a:t> </a:t>
                </a:r>
                <a:r>
                  <a:rPr lang="en-US" altLang="zh-CN" dirty="0"/>
                  <a:t>mapping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F2E3A-D517-2E4A-8141-C0AAFAFBB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2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833296-F74E-3D45-95D1-373728A1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" y="2924655"/>
            <a:ext cx="3962400" cy="144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2C34B-FE1F-C44D-B1AA-E6943B75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73" y="2924656"/>
            <a:ext cx="2362189" cy="14491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AD4AAC-A92C-034F-81B6-CFE539E2A58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39915" y="3649208"/>
            <a:ext cx="135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8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Distillation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Dog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Cat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Dog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73EB4-9096-5D45-A6CF-BFB14CE1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662" y="1463268"/>
            <a:ext cx="4940812" cy="26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Distillation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3C766-4B9A-784E-BD1D-C397E1CD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99" y="1574768"/>
            <a:ext cx="6280484" cy="28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0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91" y="1009332"/>
            <a:ext cx="4387195" cy="3553926"/>
          </a:xfrm>
        </p:spPr>
        <p:txBody>
          <a:bodyPr/>
          <a:lstStyle/>
          <a:p>
            <a:r>
              <a:rPr lang="en-US" altLang="zh-CN" dirty="0"/>
              <a:t>GluonCV</a:t>
            </a:r>
            <a:r>
              <a:rPr lang="zh-CN" altLang="en-US" dirty="0"/>
              <a:t> </a:t>
            </a:r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He, Tong, et al. </a:t>
            </a:r>
            <a:r>
              <a:rPr lang="en-US" dirty="0"/>
              <a:t>"</a:t>
            </a:r>
            <a:r>
              <a:rPr lang="en-US" altLang="zh-CN" dirty="0"/>
              <a:t>Bag of Tricks for Image Classification with Convolutional Neural Networks"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arXiv:1812.01187 (2018).</a:t>
            </a:r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BB4A5-CE6E-294F-B9F0-8FD764B9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34" y="1268016"/>
            <a:ext cx="3383566" cy="32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7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a pre-trained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Re-define the output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CB7F9-5403-C444-8406-F3F000CB5FE4}"/>
              </a:ext>
            </a:extLst>
          </p:cNvPr>
          <p:cNvSpPr txBox="1"/>
          <p:nvPr/>
        </p:nvSpPr>
        <p:spPr>
          <a:xfrm>
            <a:off x="5509795" y="441321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Base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E390F-EE54-A44D-966F-D0B2DA97A723}"/>
              </a:ext>
            </a:extLst>
          </p:cNvPr>
          <p:cNvSpPr txBox="1"/>
          <p:nvPr/>
        </p:nvSpPr>
        <p:spPr>
          <a:xfrm>
            <a:off x="7245349" y="4413217"/>
            <a:ext cx="5325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New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7A31F-7A7B-E544-AF3C-05470D46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01" y="1904141"/>
            <a:ext cx="4261229" cy="2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73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Resources: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Model Zoo: </a:t>
            </a:r>
            <a:r>
              <a:rPr lang="en-US" dirty="0">
                <a:hlinkClick r:id="rId2"/>
              </a:rPr>
              <a:t>https://gluon-cv.mxnet.io/model_zoo/classification.html</a:t>
            </a:r>
            <a:endParaRPr lang="en-US" dirty="0"/>
          </a:p>
          <a:p>
            <a:pPr lvl="1"/>
            <a:r>
              <a:rPr lang="en-US" altLang="zh-CN" dirty="0"/>
              <a:t>Tutorials: </a:t>
            </a:r>
            <a:r>
              <a:rPr lang="en-US" altLang="zh-CN" dirty="0">
                <a:hlinkClick r:id="rId3"/>
              </a:rPr>
              <a:t>https://gluon-cv.mxnet.io/build/examples_classification/index.html</a:t>
            </a:r>
            <a:endParaRPr lang="en-US" altLang="zh-CN" dirty="0"/>
          </a:p>
          <a:p>
            <a:pPr lvl="1"/>
            <a:r>
              <a:rPr lang="en-US" altLang="zh-CN" dirty="0"/>
              <a:t>Deep Learning Book: </a:t>
            </a:r>
            <a:r>
              <a:rPr lang="en-US" altLang="zh-CN" dirty="0">
                <a:hlinkClick r:id="rId4"/>
              </a:rPr>
              <a:t>http://diveintodeeplearning.org/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2668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9FFB-5098-4843-A7A2-E2C9CD2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E3A-D517-2E4A-8141-C0AAFAFB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on!</a:t>
            </a:r>
          </a:p>
          <a:p>
            <a:pPr marL="3429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832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24F9-84CD-C744-9D16-207807BA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24436-3455-9C4E-BF76-F7DA9059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268016"/>
            <a:ext cx="1950488" cy="208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A24DC-1EEF-124D-B324-C73F8BD58BAD}"/>
              </a:ext>
            </a:extLst>
          </p:cNvPr>
          <p:cNvSpPr txBox="1"/>
          <p:nvPr/>
        </p:nvSpPr>
        <p:spPr>
          <a:xfrm>
            <a:off x="933968" y="3517900"/>
            <a:ext cx="1592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Digit</a:t>
            </a:r>
            <a:r>
              <a:rPr lang="zh-CN" altLang="en-US" sz="1350" dirty="0"/>
              <a:t> </a:t>
            </a:r>
            <a:r>
              <a:rPr lang="en-US" altLang="zh-CN" sz="1350" dirty="0"/>
              <a:t>Recognition</a:t>
            </a: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5A51-528D-8647-9676-8A63318E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38" y="1268016"/>
            <a:ext cx="2864249" cy="157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27B0E-3853-D749-A986-D1AC4CFA1E41}"/>
              </a:ext>
            </a:extLst>
          </p:cNvPr>
          <p:cNvSpPr txBox="1"/>
          <p:nvPr/>
        </p:nvSpPr>
        <p:spPr>
          <a:xfrm>
            <a:off x="3191453" y="3517900"/>
            <a:ext cx="1861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Car</a:t>
            </a:r>
            <a:r>
              <a:rPr lang="zh-CN" altLang="en-US" sz="1350" dirty="0"/>
              <a:t> </a:t>
            </a:r>
            <a:r>
              <a:rPr lang="en-US" altLang="zh-CN" sz="1350" dirty="0"/>
              <a:t>Model</a:t>
            </a:r>
            <a:r>
              <a:rPr lang="zh-CN" altLang="en-US" sz="1350" dirty="0"/>
              <a:t> </a:t>
            </a:r>
            <a:r>
              <a:rPr lang="en-US" altLang="zh-CN" sz="1350" dirty="0"/>
              <a:t>Detection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43F82-8FAC-CE40-A3C0-E070B479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480" y="1455341"/>
            <a:ext cx="3040238" cy="1710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0CD2-B5E7-BD44-B974-D6E64D6321E5}"/>
              </a:ext>
            </a:extLst>
          </p:cNvPr>
          <p:cNvSpPr txBox="1"/>
          <p:nvPr/>
        </p:nvSpPr>
        <p:spPr>
          <a:xfrm>
            <a:off x="6376257" y="3517900"/>
            <a:ext cx="185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Facial</a:t>
            </a:r>
            <a:r>
              <a:rPr lang="zh-CN" altLang="en-US" sz="1350" dirty="0"/>
              <a:t> </a:t>
            </a:r>
            <a:r>
              <a:rPr lang="en-US" altLang="zh-CN" sz="1350" dirty="0"/>
              <a:t>Recognition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0906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Classification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3985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“Hello</a:t>
            </a:r>
            <a:r>
              <a:rPr lang="zh-CN" altLang="en-US" dirty="0"/>
              <a:t> </a:t>
            </a:r>
            <a:r>
              <a:rPr lang="en-US" altLang="zh-CN" dirty="0"/>
              <a:t>World”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28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28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Grayscale</a:t>
            </a:r>
          </a:p>
          <a:p>
            <a:pPr lvl="1"/>
            <a:r>
              <a:rPr lang="en-US" altLang="zh-CN" dirty="0"/>
              <a:t>50000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pPr lvl="1"/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37E5C-D016-8945-8B90-A8FFEEB0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6" y="1921652"/>
            <a:ext cx="4460875" cy="27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Fully-connected</a:t>
            </a:r>
            <a:r>
              <a:rPr lang="en-US" dirty="0"/>
              <a:t> Layer</a:t>
            </a:r>
          </a:p>
          <a:p>
            <a:endParaRPr lang="en-US" dirty="0"/>
          </a:p>
          <a:p>
            <a:pPr lvl="1"/>
            <a:r>
              <a:rPr lang="en-US" altLang="zh-CN" dirty="0"/>
              <a:t>Expensive</a:t>
            </a:r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insensitive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DFC5F-6D3D-5349-B68C-D49CB235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56" y="1717287"/>
            <a:ext cx="5233988" cy="25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A8B5C-69BD-E649-854B-F84386585202}"/>
              </a:ext>
            </a:extLst>
          </p:cNvPr>
          <p:cNvSpPr txBox="1"/>
          <p:nvPr/>
        </p:nvSpPr>
        <p:spPr>
          <a:xfrm>
            <a:off x="1522218" y="3830574"/>
            <a:ext cx="23533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0</a:t>
            </a:r>
            <a:r>
              <a:rPr lang="zh-CN" altLang="en-US" sz="1350" dirty="0"/>
              <a:t>*</a:t>
            </a:r>
            <a:r>
              <a:rPr lang="en-US" altLang="zh-CN" sz="1350" dirty="0"/>
              <a:t>0</a:t>
            </a:r>
            <a:r>
              <a:rPr lang="zh-CN" altLang="en-US" sz="1350" dirty="0"/>
              <a:t> </a:t>
            </a:r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r>
              <a:rPr lang="zh-CN" altLang="en-US" sz="1350" dirty="0"/>
              <a:t>*</a:t>
            </a:r>
            <a:r>
              <a:rPr lang="en-US" altLang="zh-CN" sz="1350" dirty="0"/>
              <a:t>1</a:t>
            </a:r>
            <a:r>
              <a:rPr lang="zh-CN" altLang="en-US" sz="1350" dirty="0"/>
              <a:t> </a:t>
            </a:r>
            <a:r>
              <a:rPr lang="en-US" altLang="zh-CN" sz="1350" dirty="0"/>
              <a:t>+ 3*2 + 4*3 = 19</a:t>
            </a:r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DEB2E-14F2-5542-9A70-1440EC57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24" y="2174617"/>
            <a:ext cx="3080498" cy="1223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A4702-6322-EA49-B527-34AA13BE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27" y="1273958"/>
            <a:ext cx="3098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8838-D54F-8B49-BE61-1415A7B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9A7C-12F1-964D-8F7B-99D9A04B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  <a:p>
            <a:endParaRPr lang="en-US" dirty="0"/>
          </a:p>
          <a:p>
            <a:pPr lvl="1"/>
            <a:r>
              <a:rPr lang="en-US" altLang="zh-CN" dirty="0">
                <a:hlinkClick r:id="rId2"/>
              </a:rPr>
              <a:t>Demonstration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Video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5E252-31DF-9B41-A6BC-309DDFEC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47" y="2749497"/>
            <a:ext cx="4008188" cy="181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84526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ユーザー定義 3">
      <a:dk1>
        <a:srgbClr val="15243D"/>
      </a:dk1>
      <a:lt1>
        <a:srgbClr val="FFFFFF"/>
      </a:lt1>
      <a:dk2>
        <a:srgbClr val="15243D"/>
      </a:dk2>
      <a:lt2>
        <a:srgbClr val="FEFFFF"/>
      </a:lt2>
      <a:accent1>
        <a:srgbClr val="FF9A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7EBB"/>
      </a:hlink>
      <a:folHlink>
        <a:srgbClr val="007EBB"/>
      </a:folHlink>
    </a:clrScheme>
    <a:fontScheme name="Custom 2">
      <a:majorFont>
        <a:latin typeface="Amazon Ember"/>
        <a:ea typeface="Noto Sans CJK JP Regular"/>
        <a:cs typeface=""/>
      </a:majorFont>
      <a:minorFont>
        <a:latin typeface="Amazon Ember"/>
        <a:ea typeface="Noto Sans CJK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" id="{D7482641-227B-FE4F-B593-A702DB708CB0}" vid="{A736CBA4-7675-BE48-8335-EB2CF8FAF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600</TotalTime>
  <Words>535</Words>
  <Application>Microsoft Macintosh PowerPoint</Application>
  <PresentationFormat>On-screen Show (16:9)</PresentationFormat>
  <Paragraphs>197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Noto Sans CJK JP Bold</vt:lpstr>
      <vt:lpstr>Noto Sans CJK JP Regular</vt:lpstr>
      <vt:lpstr>Times New Roman</vt:lpstr>
      <vt:lpstr>DeckTemplate-AWS</vt:lpstr>
      <vt:lpstr>PowerPoint Presentation</vt:lpstr>
      <vt:lpstr>PowerPoint Presentation</vt:lpstr>
      <vt:lpstr>What is classification?</vt:lpstr>
      <vt:lpstr>Applications</vt:lpstr>
      <vt:lpstr>PowerPoint Presentation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Classification with Deep Learning</vt:lpstr>
      <vt:lpstr>Model Summary</vt:lpstr>
      <vt:lpstr>PowerPoint Presentation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  <vt:lpstr>Classification with GluonCV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2018-12-13T23:42:40Z</dcterms:created>
  <dcterms:modified xsi:type="dcterms:W3CDTF">2018-12-17T06:04:41Z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